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4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4" r:id="rId3"/>
    <p:sldId id="301" r:id="rId4"/>
    <p:sldId id="257" r:id="rId5"/>
    <p:sldId id="271" r:id="rId6"/>
    <p:sldId id="260" r:id="rId7"/>
    <p:sldId id="273" r:id="rId8"/>
    <p:sldId id="299" r:id="rId9"/>
    <p:sldId id="275" r:id="rId10"/>
    <p:sldId id="298" r:id="rId11"/>
    <p:sldId id="258" r:id="rId12"/>
    <p:sldId id="261" r:id="rId13"/>
    <p:sldId id="264" r:id="rId14"/>
    <p:sldId id="262" r:id="rId15"/>
    <p:sldId id="266" r:id="rId16"/>
    <p:sldId id="263" r:id="rId17"/>
    <p:sldId id="268" r:id="rId18"/>
    <p:sldId id="265" r:id="rId19"/>
    <p:sldId id="267" r:id="rId20"/>
    <p:sldId id="269" r:id="rId21"/>
    <p:sldId id="297" r:id="rId22"/>
    <p:sldId id="307" r:id="rId23"/>
    <p:sldId id="302" r:id="rId24"/>
    <p:sldId id="304" r:id="rId25"/>
    <p:sldId id="303" r:id="rId26"/>
    <p:sldId id="305" r:id="rId27"/>
    <p:sldId id="308" r:id="rId28"/>
    <p:sldId id="306" r:id="rId29"/>
    <p:sldId id="270" r:id="rId30"/>
    <p:sldId id="276" r:id="rId31"/>
    <p:sldId id="310" r:id="rId32"/>
    <p:sldId id="277" r:id="rId33"/>
    <p:sldId id="279" r:id="rId34"/>
    <p:sldId id="278" r:id="rId35"/>
    <p:sldId id="280" r:id="rId36"/>
    <p:sldId id="281" r:id="rId37"/>
    <p:sldId id="282" r:id="rId38"/>
    <p:sldId id="289" r:id="rId39"/>
    <p:sldId id="291" r:id="rId40"/>
    <p:sldId id="300" r:id="rId41"/>
    <p:sldId id="290" r:id="rId42"/>
    <p:sldId id="294" r:id="rId43"/>
    <p:sldId id="293" r:id="rId44"/>
    <p:sldId id="296" r:id="rId45"/>
    <p:sldId id="283" r:id="rId46"/>
    <p:sldId id="284" r:id="rId47"/>
    <p:sldId id="285" r:id="rId48"/>
    <p:sldId id="288" r:id="rId49"/>
    <p:sldId id="309" r:id="rId50"/>
    <p:sldId id="286" r:id="rId51"/>
    <p:sldId id="295" r:id="rId5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43" d="100"/>
          <a:sy n="43" d="100"/>
        </p:scale>
        <p:origin x="-11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95B61-DE06-43A1-A66D-2142BF7A2CC3}" type="datetimeFigureOut">
              <a:rPr lang="en-US" smtClean="0"/>
              <a:pPr/>
              <a:t>1/27/2010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1C6B57-79C1-4EA7-A45B-4AB6B00B61C9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95B61-DE06-43A1-A66D-2142BF7A2CC3}" type="datetimeFigureOut">
              <a:rPr lang="en-US" smtClean="0"/>
              <a:pPr/>
              <a:t>1/27/2010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1C6B57-79C1-4EA7-A45B-4AB6B00B61C9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95B61-DE06-43A1-A66D-2142BF7A2CC3}" type="datetimeFigureOut">
              <a:rPr lang="en-US" smtClean="0"/>
              <a:pPr/>
              <a:t>1/27/2010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1C6B57-79C1-4EA7-A45B-4AB6B00B61C9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95B61-DE06-43A1-A66D-2142BF7A2CC3}" type="datetimeFigureOut">
              <a:rPr lang="en-US" smtClean="0"/>
              <a:pPr/>
              <a:t>1/27/2010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1C6B57-79C1-4EA7-A45B-4AB6B00B61C9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95B61-DE06-43A1-A66D-2142BF7A2CC3}" type="datetimeFigureOut">
              <a:rPr lang="en-US" smtClean="0"/>
              <a:pPr/>
              <a:t>1/27/2010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1C6B57-79C1-4EA7-A45B-4AB6B00B61C9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95B61-DE06-43A1-A66D-2142BF7A2CC3}" type="datetimeFigureOut">
              <a:rPr lang="en-US" smtClean="0"/>
              <a:pPr/>
              <a:t>1/27/2010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1C6B57-79C1-4EA7-A45B-4AB6B00B61C9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95B61-DE06-43A1-A66D-2142BF7A2CC3}" type="datetimeFigureOut">
              <a:rPr lang="en-US" smtClean="0"/>
              <a:pPr/>
              <a:t>1/27/2010</a:t>
            </a:fld>
            <a:endParaRPr lang="en-N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1C6B57-79C1-4EA7-A45B-4AB6B00B61C9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95B61-DE06-43A1-A66D-2142BF7A2CC3}" type="datetimeFigureOut">
              <a:rPr lang="en-US" smtClean="0"/>
              <a:pPr/>
              <a:t>1/27/2010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1C6B57-79C1-4EA7-A45B-4AB6B00B61C9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95B61-DE06-43A1-A66D-2142BF7A2CC3}" type="datetimeFigureOut">
              <a:rPr lang="en-US" smtClean="0"/>
              <a:pPr/>
              <a:t>1/27/2010</a:t>
            </a:fld>
            <a:endParaRPr lang="en-N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1C6B57-79C1-4EA7-A45B-4AB6B00B61C9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95B61-DE06-43A1-A66D-2142BF7A2CC3}" type="datetimeFigureOut">
              <a:rPr lang="en-US" smtClean="0"/>
              <a:pPr/>
              <a:t>1/27/2010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1C6B57-79C1-4EA7-A45B-4AB6B00B61C9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95B61-DE06-43A1-A66D-2142BF7A2CC3}" type="datetimeFigureOut">
              <a:rPr lang="en-US" smtClean="0"/>
              <a:pPr/>
              <a:t>1/27/2010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1C6B57-79C1-4EA7-A45B-4AB6B00B61C9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095B61-DE06-43A1-A66D-2142BF7A2CC3}" type="datetimeFigureOut">
              <a:rPr lang="en-US" smtClean="0"/>
              <a:pPr/>
              <a:t>1/27/2010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1C6B57-79C1-4EA7-A45B-4AB6B00B61C9}" type="slidenum">
              <a:rPr lang="en-NZ" smtClean="0"/>
              <a:pPr/>
              <a:t>‹#›</a:t>
            </a:fld>
            <a:endParaRPr lang="en-N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85800"/>
            <a:ext cx="7772400" cy="1470025"/>
          </a:xfrm>
        </p:spPr>
        <p:txBody>
          <a:bodyPr>
            <a:noAutofit/>
          </a:bodyPr>
          <a:lstStyle/>
          <a:p>
            <a:r>
              <a:rPr lang="en-US" sz="9600" dirty="0" smtClean="0"/>
              <a:t>EMSA</a:t>
            </a:r>
            <a:endParaRPr lang="en-NZ" sz="9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286000"/>
            <a:ext cx="6400800" cy="3962400"/>
          </a:xfrm>
        </p:spPr>
        <p:txBody>
          <a:bodyPr>
            <a:normAutofit/>
          </a:bodyPr>
          <a:lstStyle/>
          <a:p>
            <a:r>
              <a:rPr lang="en-US" sz="5400" b="1" dirty="0" smtClean="0">
                <a:solidFill>
                  <a:srgbClr val="FF0000"/>
                </a:solidFill>
              </a:rPr>
              <a:t>E</a:t>
            </a:r>
            <a:r>
              <a:rPr lang="en-US" sz="5400" dirty="0" smtClean="0"/>
              <a:t>XTERNAL</a:t>
            </a:r>
          </a:p>
          <a:p>
            <a:r>
              <a:rPr lang="en-US" sz="5400" b="1" dirty="0" smtClean="0">
                <a:solidFill>
                  <a:srgbClr val="FF0000"/>
                </a:solidFill>
              </a:rPr>
              <a:t>M</a:t>
            </a:r>
            <a:r>
              <a:rPr lang="en-US" sz="5400" dirty="0" smtClean="0"/>
              <a:t>EASUREMENT    </a:t>
            </a:r>
            <a:r>
              <a:rPr lang="en-US" dirty="0" smtClean="0"/>
              <a:t>of</a:t>
            </a:r>
          </a:p>
          <a:p>
            <a:r>
              <a:rPr lang="en-US" sz="5400" b="1" dirty="0" smtClean="0">
                <a:solidFill>
                  <a:srgbClr val="FF0000"/>
                </a:solidFill>
              </a:rPr>
              <a:t>S</a:t>
            </a:r>
            <a:r>
              <a:rPr lang="en-US" sz="5400" dirty="0" smtClean="0"/>
              <a:t>TUDENT</a:t>
            </a:r>
          </a:p>
          <a:p>
            <a:r>
              <a:rPr lang="en-US" sz="5400" b="1" dirty="0" smtClean="0">
                <a:solidFill>
                  <a:srgbClr val="FF0000"/>
                </a:solidFill>
              </a:rPr>
              <a:t>A</a:t>
            </a:r>
            <a:r>
              <a:rPr lang="en-US" sz="5400" dirty="0" smtClean="0"/>
              <a:t>CHIEVEMENT</a:t>
            </a:r>
            <a:endParaRPr lang="en-NZ" sz="5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WRITING EXAM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983163"/>
          </a:xfrm>
        </p:spPr>
        <p:txBody>
          <a:bodyPr>
            <a:normAutofit/>
          </a:bodyPr>
          <a:lstStyle/>
          <a:p>
            <a:r>
              <a:rPr lang="en-US" dirty="0" smtClean="0"/>
              <a:t>MAKE SURE YOU WRITE IN </a:t>
            </a:r>
            <a:r>
              <a:rPr lang="en-US" dirty="0" smtClean="0">
                <a:solidFill>
                  <a:srgbClr val="FF0000"/>
                </a:solidFill>
              </a:rPr>
              <a:t>ENGLISH</a:t>
            </a:r>
            <a:r>
              <a:rPr lang="en-US" dirty="0" smtClean="0"/>
              <a:t>.</a:t>
            </a:r>
          </a:p>
          <a:p>
            <a:r>
              <a:rPr lang="en-US" dirty="0" smtClean="0"/>
              <a:t>WRITE IN COMPLETE </a:t>
            </a:r>
            <a:r>
              <a:rPr lang="en-US" dirty="0" smtClean="0">
                <a:solidFill>
                  <a:srgbClr val="FF0000"/>
                </a:solidFill>
              </a:rPr>
              <a:t>SENTENCES.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CAPITAL LETTER &amp; FULL STOPS</a:t>
            </a:r>
          </a:p>
          <a:p>
            <a:r>
              <a:rPr lang="en-US" dirty="0" smtClean="0"/>
              <a:t>MAKE USE OF </a:t>
            </a:r>
            <a:r>
              <a:rPr lang="en-US" dirty="0" smtClean="0">
                <a:solidFill>
                  <a:srgbClr val="FF0000"/>
                </a:solidFill>
              </a:rPr>
              <a:t>WORDS</a:t>
            </a:r>
            <a:r>
              <a:rPr lang="en-US" dirty="0" smtClean="0"/>
              <a:t> USED IN THE QUESTION.</a:t>
            </a:r>
          </a:p>
          <a:p>
            <a:r>
              <a:rPr lang="en-US" dirty="0" smtClean="0"/>
              <a:t>WRITE DOWN A </a:t>
            </a:r>
            <a:r>
              <a:rPr lang="en-US" dirty="0" smtClean="0">
                <a:solidFill>
                  <a:srgbClr val="FF0000"/>
                </a:solidFill>
              </a:rPr>
              <a:t>PLAN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BEGINNING</a:t>
            </a:r>
            <a:r>
              <a:rPr lang="en-US" dirty="0" smtClean="0"/>
              <a:t> PARAGRAPH 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MIDDLE</a:t>
            </a:r>
            <a:r>
              <a:rPr lang="en-US" dirty="0" smtClean="0"/>
              <a:t> PARAGRAPH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LAST</a:t>
            </a:r>
            <a:r>
              <a:rPr lang="en-US" dirty="0" smtClean="0"/>
              <a:t> PARAGRAPH</a:t>
            </a:r>
          </a:p>
          <a:p>
            <a:endParaRPr lang="en-N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Z" sz="5400" i="1" dirty="0"/>
              <a:t>EMSA Test Helpful Hints</a:t>
            </a:r>
          </a:p>
          <a:p>
            <a:r>
              <a:rPr lang="ar-AE" sz="5400" b="1" dirty="0"/>
              <a:t>أفكار مفيدة لحل إختبارات إيمسا</a:t>
            </a:r>
          </a:p>
          <a:p>
            <a:endParaRPr lang="en-N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33400"/>
            <a:ext cx="8229600" cy="5592763"/>
          </a:xfrm>
        </p:spPr>
        <p:txBody>
          <a:bodyPr>
            <a:normAutofit lnSpcReduction="10000"/>
          </a:bodyPr>
          <a:lstStyle/>
          <a:p>
            <a:r>
              <a:rPr lang="en-US" sz="4400" dirty="0"/>
              <a:t>You need to double check each answer if you finish the paper early, </a:t>
            </a:r>
            <a:r>
              <a:rPr lang="en-US" sz="4400" dirty="0" smtClean="0"/>
              <a:t>to be </a:t>
            </a:r>
            <a:r>
              <a:rPr lang="en-US" sz="4400" dirty="0"/>
              <a:t>sure all questions were answered.</a:t>
            </a:r>
          </a:p>
          <a:p>
            <a:r>
              <a:rPr lang="ar-AE" sz="4400" dirty="0" smtClean="0"/>
              <a:t>تحتاج </a:t>
            </a:r>
            <a:r>
              <a:rPr lang="ar-AE" sz="4400" dirty="0"/>
              <a:t>الي مراجعة كل إجابة إذا </a:t>
            </a:r>
            <a:r>
              <a:rPr lang="ar-AE" sz="4400" dirty="0" smtClean="0"/>
              <a:t>قمت </a:t>
            </a:r>
            <a:r>
              <a:rPr lang="ar-AE" sz="4400" dirty="0"/>
              <a:t>ا بلانتهاء من الورقة في وقت مبكر ٬ للتأكد من أن جميع الأسئلة قد </a:t>
            </a:r>
            <a:r>
              <a:rPr lang="ar-AE" sz="4400" dirty="0" smtClean="0"/>
              <a:t>تمت</a:t>
            </a:r>
            <a:r>
              <a:rPr lang="en-US" sz="4400" dirty="0" smtClean="0"/>
              <a:t> </a:t>
            </a:r>
          </a:p>
          <a:p>
            <a:pPr>
              <a:buNone/>
            </a:pPr>
            <a:r>
              <a:rPr lang="en-US" sz="4400" dirty="0" smtClean="0"/>
              <a:t>	</a:t>
            </a:r>
            <a:r>
              <a:rPr lang="ar-AE" sz="4400" dirty="0" smtClean="0"/>
              <a:t>إجابتها</a:t>
            </a:r>
            <a:r>
              <a:rPr lang="ar-AE" sz="4400" dirty="0"/>
              <a:t>.</a:t>
            </a:r>
          </a:p>
          <a:p>
            <a:pPr>
              <a:buNone/>
            </a:pPr>
            <a:endParaRPr lang="en-N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04800"/>
            <a:ext cx="8229600" cy="5821363"/>
          </a:xfrm>
        </p:spPr>
        <p:txBody>
          <a:bodyPr>
            <a:normAutofit lnSpcReduction="10000"/>
          </a:bodyPr>
          <a:lstStyle/>
          <a:p>
            <a:r>
              <a:rPr lang="en-US" sz="4800" dirty="0"/>
              <a:t>Look out for key words when scanning the reading paragraphs. </a:t>
            </a:r>
            <a:r>
              <a:rPr lang="en-US" sz="4800" dirty="0" smtClean="0"/>
              <a:t>They will </a:t>
            </a:r>
            <a:r>
              <a:rPr lang="en-US" sz="4800" dirty="0"/>
              <a:t>help you find the answers.</a:t>
            </a:r>
          </a:p>
          <a:p>
            <a:r>
              <a:rPr lang="ar-AE" sz="4800" dirty="0" smtClean="0"/>
              <a:t>أبحث </a:t>
            </a:r>
            <a:r>
              <a:rPr lang="ar-AE" sz="4800" dirty="0"/>
              <a:t>عن الكلمات الرئيسية عند المرور علي فقرات القراءة . وسوف تساعدك هذه الكلمات على العثور على</a:t>
            </a:r>
          </a:p>
          <a:p>
            <a:pPr>
              <a:buNone/>
            </a:pPr>
            <a:r>
              <a:rPr lang="en-US" sz="4800" dirty="0" smtClean="0"/>
              <a:t>							</a:t>
            </a:r>
            <a:r>
              <a:rPr lang="ar-AE" sz="4800" dirty="0" smtClean="0"/>
              <a:t>الإجابات</a:t>
            </a:r>
            <a:r>
              <a:rPr lang="ar-AE" sz="4800" dirty="0"/>
              <a:t>.</a:t>
            </a:r>
          </a:p>
          <a:p>
            <a:endParaRPr lang="en-N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8600"/>
            <a:ext cx="8229600" cy="5897563"/>
          </a:xfrm>
        </p:spPr>
        <p:txBody>
          <a:bodyPr>
            <a:normAutofit/>
          </a:bodyPr>
          <a:lstStyle/>
          <a:p>
            <a:r>
              <a:rPr lang="en-US" dirty="0"/>
              <a:t>Check if there is any emphasis in the questions. </a:t>
            </a:r>
            <a:r>
              <a:rPr lang="en-US" dirty="0" err="1"/>
              <a:t>Eg</a:t>
            </a:r>
            <a:r>
              <a:rPr lang="en-US" dirty="0"/>
              <a:t>. Is an arrow </a:t>
            </a:r>
            <a:r>
              <a:rPr lang="en-US" dirty="0" smtClean="0"/>
              <a:t>pointing to </a:t>
            </a:r>
            <a:r>
              <a:rPr lang="en-US" dirty="0"/>
              <a:t>a picture? Is a word in </a:t>
            </a:r>
            <a:r>
              <a:rPr lang="en-US" i="1" dirty="0"/>
              <a:t>italics or underlined? If so, that is where </a:t>
            </a:r>
            <a:r>
              <a:rPr lang="en-US" i="1" dirty="0" smtClean="0"/>
              <a:t>you </a:t>
            </a:r>
            <a:r>
              <a:rPr lang="en-US" dirty="0" smtClean="0"/>
              <a:t>will find help to get the answer.</a:t>
            </a:r>
          </a:p>
          <a:p>
            <a:r>
              <a:rPr lang="ar-AE" dirty="0" smtClean="0"/>
              <a:t>تحقق</a:t>
            </a:r>
            <a:r>
              <a:rPr lang="en-US" dirty="0" smtClean="0"/>
              <a:t> </a:t>
            </a:r>
            <a:r>
              <a:rPr lang="ar-AE" dirty="0" smtClean="0"/>
              <a:t>مما </a:t>
            </a:r>
            <a:r>
              <a:rPr lang="ar-AE" dirty="0"/>
              <a:t>إذا كان هنالك أي تركيز في الأسئلة . على سبيل </a:t>
            </a:r>
            <a:r>
              <a:rPr lang="en-US" dirty="0" smtClean="0"/>
              <a:t>	</a:t>
            </a:r>
            <a:r>
              <a:rPr lang="ar-AE" dirty="0" smtClean="0"/>
              <a:t>المثال</a:t>
            </a:r>
            <a:r>
              <a:rPr lang="ar-AE" dirty="0"/>
              <a:t>. ه ل يشير السهم إلى صورة؟ ه ل الكلمة مكتوبة</a:t>
            </a:r>
          </a:p>
          <a:p>
            <a:pPr>
              <a:buNone/>
            </a:pPr>
            <a:r>
              <a:rPr lang="ar-AE" dirty="0"/>
              <a:t>بخط مائل أو مخططة؟ إذا كان الأمر كذلك ٬ فان </a:t>
            </a:r>
            <a:r>
              <a:rPr lang="ar-AE" dirty="0" smtClean="0"/>
              <a:t>هذا هو </a:t>
            </a:r>
            <a:r>
              <a:rPr lang="ar-AE" dirty="0"/>
              <a:t>المكان </a:t>
            </a:r>
            <a:r>
              <a:rPr lang="en-US" dirty="0" smtClean="0"/>
              <a:t>		</a:t>
            </a:r>
            <a:r>
              <a:rPr lang="ar-AE" dirty="0" smtClean="0"/>
              <a:t>الذي </a:t>
            </a:r>
            <a:r>
              <a:rPr lang="ar-AE" dirty="0"/>
              <a:t>يمكن ان </a:t>
            </a:r>
            <a:r>
              <a:rPr lang="ar-AE" dirty="0" smtClean="0"/>
              <a:t>تجد </a:t>
            </a:r>
            <a:r>
              <a:rPr lang="ar-AE" dirty="0"/>
              <a:t>فيه مساعدة للحصول على</a:t>
            </a:r>
          </a:p>
          <a:p>
            <a:pPr>
              <a:buNone/>
            </a:pPr>
            <a:r>
              <a:rPr lang="en-US" dirty="0" smtClean="0"/>
              <a:t>								</a:t>
            </a:r>
            <a:r>
              <a:rPr lang="ar-AE" dirty="0" smtClean="0"/>
              <a:t>الجواب</a:t>
            </a:r>
            <a:r>
              <a:rPr lang="ar-AE" dirty="0"/>
              <a:t>.</a:t>
            </a:r>
            <a:endParaRPr lang="en-N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57200"/>
            <a:ext cx="8229600" cy="5668963"/>
          </a:xfrm>
        </p:spPr>
        <p:txBody>
          <a:bodyPr>
            <a:normAutofit/>
          </a:bodyPr>
          <a:lstStyle/>
          <a:p>
            <a:r>
              <a:rPr lang="en-US" dirty="0"/>
              <a:t>If you are not sure of the answer, one will be an obviously wrong one.</a:t>
            </a:r>
          </a:p>
          <a:p>
            <a:r>
              <a:rPr lang="en-US" dirty="0"/>
              <a:t>Eliminate that answer first, and work from there, eliminating the </a:t>
            </a:r>
            <a:r>
              <a:rPr lang="en-US" dirty="0" smtClean="0"/>
              <a:t>wrong ones </a:t>
            </a:r>
            <a:r>
              <a:rPr lang="en-US" dirty="0"/>
              <a:t>until you make the best choice.</a:t>
            </a:r>
          </a:p>
          <a:p>
            <a:r>
              <a:rPr lang="ar-AE" dirty="0"/>
              <a:t>إذا لم </a:t>
            </a:r>
            <a:r>
              <a:rPr lang="ar-AE" dirty="0" smtClean="0"/>
              <a:t>تكون متأكد </a:t>
            </a:r>
            <a:r>
              <a:rPr lang="ar-AE" dirty="0"/>
              <a:t>من الإجابة ٬ سوف تكون إحدي الإجابات هي الإجابة الخاطئة. </a:t>
            </a:r>
            <a:r>
              <a:rPr lang="ar-AE" dirty="0" smtClean="0"/>
              <a:t>قوم </a:t>
            </a:r>
            <a:r>
              <a:rPr lang="ar-AE" dirty="0"/>
              <a:t>بمسح هذه الإجابة اولا ٬</a:t>
            </a:r>
          </a:p>
          <a:p>
            <a:pPr>
              <a:buNone/>
            </a:pPr>
            <a:r>
              <a:rPr lang="en-US" dirty="0" smtClean="0"/>
              <a:t>	</a:t>
            </a:r>
            <a:r>
              <a:rPr lang="ar-AE" dirty="0" smtClean="0"/>
              <a:t>وابدأ </a:t>
            </a:r>
            <a:r>
              <a:rPr lang="ar-AE" dirty="0"/>
              <a:t>العمل من هنا ٬ وامسحي الإجابة الخاطئة حتى يمكنك تحقيق أفضل خيار.</a:t>
            </a:r>
            <a:endParaRPr lang="en-N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09600"/>
            <a:ext cx="8229600" cy="5516563"/>
          </a:xfrm>
        </p:spPr>
        <p:txBody>
          <a:bodyPr>
            <a:normAutofit/>
          </a:bodyPr>
          <a:lstStyle/>
          <a:p>
            <a:r>
              <a:rPr lang="en-US" sz="4000" dirty="0"/>
              <a:t>If you are not sure of the answer, read ahead to the next question and</a:t>
            </a:r>
          </a:p>
          <a:p>
            <a:pPr>
              <a:buNone/>
            </a:pPr>
            <a:r>
              <a:rPr lang="en-US" sz="4000" dirty="0" smtClean="0"/>
              <a:t>	answer </a:t>
            </a:r>
            <a:r>
              <a:rPr lang="en-US" sz="4000" dirty="0"/>
              <a:t>and see if a clue can be found there.</a:t>
            </a:r>
          </a:p>
          <a:p>
            <a:r>
              <a:rPr lang="ar-AE" sz="4000" dirty="0"/>
              <a:t>إذا لم </a:t>
            </a:r>
            <a:r>
              <a:rPr lang="ar-AE" sz="4000" dirty="0" smtClean="0"/>
              <a:t>تكون متأكد </a:t>
            </a:r>
            <a:r>
              <a:rPr lang="ar-AE" sz="4000" dirty="0"/>
              <a:t>من الإجابة ٬ </a:t>
            </a:r>
            <a:r>
              <a:rPr lang="ar-AE" sz="4000" dirty="0" smtClean="0"/>
              <a:t>قم </a:t>
            </a:r>
            <a:r>
              <a:rPr lang="ar-AE" sz="4000" dirty="0"/>
              <a:t>ق براءة العنوان على السؤال التالي و الإجابة عليه ٬ ومعرفة ما اذا كانت</a:t>
            </a:r>
          </a:p>
          <a:p>
            <a:r>
              <a:rPr lang="ar-AE" sz="4000" dirty="0"/>
              <a:t>ا ف لكرة يمكن أن تكون موجودة هناك.</a:t>
            </a:r>
            <a:endParaRPr lang="en-NZ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If you see a group of questions under a diagram or paragraph, read </a:t>
            </a:r>
            <a:r>
              <a:rPr lang="en-US" dirty="0" smtClean="0"/>
              <a:t>the questions </a:t>
            </a:r>
            <a:r>
              <a:rPr lang="en-US" dirty="0"/>
              <a:t>first, then look at the picture or writing above for the answers.</a:t>
            </a:r>
          </a:p>
          <a:p>
            <a:r>
              <a:rPr lang="ar-AE" dirty="0"/>
              <a:t>إذا </a:t>
            </a:r>
            <a:r>
              <a:rPr lang="ar-AE" dirty="0" smtClean="0"/>
              <a:t>رأيت </a:t>
            </a:r>
            <a:r>
              <a:rPr lang="ar-AE" dirty="0"/>
              <a:t>مجموعة من الأسئلة تحت مخطط أو فقرة ٬ </a:t>
            </a:r>
            <a:r>
              <a:rPr lang="ar-AE" dirty="0" smtClean="0"/>
              <a:t>اقرأ </a:t>
            </a:r>
            <a:r>
              <a:rPr lang="ar-AE" dirty="0"/>
              <a:t>الأسئلة أولا ٬ ثم </a:t>
            </a:r>
            <a:r>
              <a:rPr lang="ar-AE" dirty="0" smtClean="0"/>
              <a:t>انظر </a:t>
            </a:r>
            <a:r>
              <a:rPr lang="ar-AE" dirty="0"/>
              <a:t>إلى الصورة أو الكتابة أعلاه</a:t>
            </a:r>
          </a:p>
          <a:p>
            <a:pPr>
              <a:buNone/>
            </a:pPr>
            <a:r>
              <a:rPr lang="en-US" dirty="0" smtClean="0"/>
              <a:t>	</a:t>
            </a:r>
            <a:r>
              <a:rPr lang="ar-AE" dirty="0" smtClean="0"/>
              <a:t>للحصول </a:t>
            </a:r>
            <a:r>
              <a:rPr lang="ar-AE" dirty="0"/>
              <a:t>على الأجوبة.</a:t>
            </a:r>
            <a:endParaRPr lang="en-N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Don’t rush. If a question seems too hard, leave it until the easy </a:t>
            </a:r>
            <a:r>
              <a:rPr lang="en-US" dirty="0" smtClean="0"/>
              <a:t>ones are </a:t>
            </a:r>
            <a:r>
              <a:rPr lang="en-US" dirty="0"/>
              <a:t>done first, and then go back to it. Try your best, but if you </a:t>
            </a:r>
            <a:r>
              <a:rPr lang="en-US" dirty="0" smtClean="0"/>
              <a:t>don’t know</a:t>
            </a:r>
            <a:r>
              <a:rPr lang="en-US" dirty="0"/>
              <a:t>, just make your best guess. Never leave a question unanswered.</a:t>
            </a:r>
          </a:p>
          <a:p>
            <a:r>
              <a:rPr lang="ar-AE" dirty="0"/>
              <a:t>لا </a:t>
            </a:r>
            <a:r>
              <a:rPr lang="ar-AE" dirty="0" smtClean="0"/>
              <a:t>تتعجل. </a:t>
            </a:r>
            <a:r>
              <a:rPr lang="ar-AE" dirty="0"/>
              <a:t>إذا كان السؤال يبدو صعبا للغاية ٬ اتركيه حتى </a:t>
            </a:r>
            <a:r>
              <a:rPr lang="ar-AE" dirty="0" smtClean="0"/>
              <a:t>تقوم </a:t>
            </a:r>
            <a:r>
              <a:rPr lang="ar-AE" dirty="0"/>
              <a:t>بالإجابة علي الأسئلة السهلة أولا ٬ ثم </a:t>
            </a:r>
            <a:r>
              <a:rPr lang="ar-AE" dirty="0" smtClean="0"/>
              <a:t>تعود </a:t>
            </a:r>
            <a:r>
              <a:rPr lang="ar-AE" dirty="0"/>
              <a:t>إليه</a:t>
            </a:r>
            <a:r>
              <a:rPr lang="ar-AE" dirty="0" smtClean="0"/>
              <a:t>.</a:t>
            </a:r>
            <a:r>
              <a:rPr lang="en-US" dirty="0" smtClean="0"/>
              <a:t> </a:t>
            </a:r>
            <a:r>
              <a:rPr lang="ar-AE" dirty="0" smtClean="0"/>
              <a:t>حاول </a:t>
            </a:r>
            <a:r>
              <a:rPr lang="ar-AE" dirty="0"/>
              <a:t>القيام أ بفضل ما لديك ٬ ولكن إذا كنت لا </a:t>
            </a:r>
            <a:r>
              <a:rPr lang="ar-AE" dirty="0" smtClean="0"/>
              <a:t>تعرف٬ </a:t>
            </a:r>
            <a:r>
              <a:rPr lang="ar-AE" dirty="0"/>
              <a:t>فقط </a:t>
            </a:r>
            <a:r>
              <a:rPr lang="ar-AE" dirty="0" smtClean="0"/>
              <a:t>قوم </a:t>
            </a:r>
            <a:r>
              <a:rPr lang="ar-AE" dirty="0"/>
              <a:t>بعمل أفضل تخمين. لا </a:t>
            </a:r>
            <a:r>
              <a:rPr lang="ar-AE" dirty="0" smtClean="0"/>
              <a:t>تترك </a:t>
            </a:r>
            <a:r>
              <a:rPr lang="ar-AE" dirty="0"/>
              <a:t>اي اسئلة </a:t>
            </a:r>
            <a:r>
              <a:rPr lang="ar-AE" dirty="0" smtClean="0"/>
              <a:t>بدون</a:t>
            </a:r>
            <a:r>
              <a:rPr lang="en-US" dirty="0" smtClean="0"/>
              <a:t> </a:t>
            </a:r>
            <a:r>
              <a:rPr lang="ar-AE" dirty="0" smtClean="0"/>
              <a:t>الرد </a:t>
            </a:r>
            <a:r>
              <a:rPr lang="ar-AE" dirty="0"/>
              <a:t>عليها أبدا.</a:t>
            </a:r>
            <a:endParaRPr lang="en-N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If you run out of time, try to complete as many as possible, guessing </a:t>
            </a:r>
            <a:r>
              <a:rPr lang="en-US" dirty="0" smtClean="0"/>
              <a:t>if </a:t>
            </a:r>
            <a:r>
              <a:rPr lang="en-NZ" dirty="0" smtClean="0"/>
              <a:t>you </a:t>
            </a:r>
            <a:r>
              <a:rPr lang="en-NZ" dirty="0"/>
              <a:t>have to.</a:t>
            </a:r>
          </a:p>
          <a:p>
            <a:r>
              <a:rPr lang="ar-AE" dirty="0"/>
              <a:t>إذا نفد الوقت ٬ </a:t>
            </a:r>
            <a:r>
              <a:rPr lang="ar-AE" dirty="0" smtClean="0"/>
              <a:t>حاول </a:t>
            </a:r>
            <a:r>
              <a:rPr lang="ar-AE" dirty="0"/>
              <a:t>إنجاز أكبر قدرممكن ٬ </a:t>
            </a:r>
            <a:r>
              <a:rPr lang="ar-AE" dirty="0" smtClean="0"/>
              <a:t>خمن </a:t>
            </a:r>
            <a:r>
              <a:rPr lang="ar-AE" dirty="0"/>
              <a:t>إذا كان 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	</a:t>
            </a:r>
            <a:r>
              <a:rPr lang="ar-AE" dirty="0" smtClean="0"/>
              <a:t>ع ي </a:t>
            </a:r>
            <a:r>
              <a:rPr lang="ar-AE" dirty="0"/>
              <a:t>لك </a:t>
            </a:r>
            <a:r>
              <a:rPr lang="ar-AE" dirty="0" smtClean="0"/>
              <a:t>ذلك.</a:t>
            </a:r>
            <a:endParaRPr lang="en-N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 smtClean="0">
                <a:latin typeface="+mn-lt"/>
                <a:ea typeface="+mn-ea"/>
                <a:cs typeface="+mn-cs"/>
              </a:rPr>
              <a:t>EMSA – WHEN?</a:t>
            </a:r>
            <a:endParaRPr lang="en-NZ" sz="6000" dirty="0" smtClean="0">
              <a:latin typeface="+mn-lt"/>
              <a:ea typeface="+mn-ea"/>
              <a:cs typeface="+mn-cs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en-US" sz="6000" dirty="0" smtClean="0">
                <a:solidFill>
                  <a:srgbClr val="FF0000"/>
                </a:solidFill>
              </a:rPr>
              <a:t>E</a:t>
            </a:r>
            <a:r>
              <a:rPr lang="en-US" dirty="0" smtClean="0"/>
              <a:t>NGLISH – TUESDAY </a:t>
            </a:r>
            <a:r>
              <a:rPr lang="en-US" dirty="0" smtClean="0">
                <a:solidFill>
                  <a:srgbClr val="FF0000"/>
                </a:solidFill>
              </a:rPr>
              <a:t>5</a:t>
            </a:r>
            <a:r>
              <a:rPr lang="en-US" baseline="30000" dirty="0" smtClean="0">
                <a:solidFill>
                  <a:srgbClr val="FF0000"/>
                </a:solidFill>
              </a:rPr>
              <a:t>TH</a:t>
            </a:r>
            <a:r>
              <a:rPr lang="en-US" dirty="0" smtClean="0"/>
              <a:t> JANUARY 2010</a:t>
            </a:r>
          </a:p>
          <a:p>
            <a:pPr algn="ctr">
              <a:buNone/>
            </a:pPr>
            <a:r>
              <a:rPr lang="en-US" sz="6000" dirty="0" smtClean="0">
                <a:solidFill>
                  <a:srgbClr val="FF0000"/>
                </a:solidFill>
              </a:rPr>
              <a:t>M</a:t>
            </a:r>
            <a:r>
              <a:rPr lang="en-US" dirty="0" smtClean="0"/>
              <a:t>ATHS – WEDNESDAY  </a:t>
            </a:r>
            <a:r>
              <a:rPr lang="en-US" dirty="0" smtClean="0">
                <a:solidFill>
                  <a:srgbClr val="FF0000"/>
                </a:solidFill>
              </a:rPr>
              <a:t>6TH</a:t>
            </a:r>
            <a:r>
              <a:rPr lang="en-US" dirty="0" smtClean="0"/>
              <a:t> JANUARY 2010</a:t>
            </a:r>
          </a:p>
          <a:p>
            <a:pPr algn="ctr">
              <a:buNone/>
            </a:pPr>
            <a:r>
              <a:rPr lang="en-US" sz="6000" dirty="0" smtClean="0">
                <a:solidFill>
                  <a:srgbClr val="FF0000"/>
                </a:solidFill>
              </a:rPr>
              <a:t>S</a:t>
            </a:r>
            <a:r>
              <a:rPr lang="en-US" dirty="0" smtClean="0"/>
              <a:t>CIENCE – THURSDAY</a:t>
            </a:r>
            <a:r>
              <a:rPr lang="en-US" dirty="0" smtClean="0">
                <a:solidFill>
                  <a:srgbClr val="FF0000"/>
                </a:solidFill>
              </a:rPr>
              <a:t> 7TH </a:t>
            </a:r>
            <a:r>
              <a:rPr lang="en-US" dirty="0" smtClean="0"/>
              <a:t>JANUARY 2010</a:t>
            </a:r>
          </a:p>
          <a:p>
            <a:pPr algn="ctr">
              <a:buNone/>
            </a:pPr>
            <a:r>
              <a:rPr lang="en-US" sz="6000" dirty="0" smtClean="0">
                <a:solidFill>
                  <a:srgbClr val="FF0000"/>
                </a:solidFill>
              </a:rPr>
              <a:t>A</a:t>
            </a:r>
            <a:r>
              <a:rPr lang="en-US" dirty="0" smtClean="0"/>
              <a:t>RABIC – MONDAY </a:t>
            </a:r>
            <a:r>
              <a:rPr lang="en-US" dirty="0" smtClean="0">
                <a:solidFill>
                  <a:srgbClr val="FF0000"/>
                </a:solidFill>
              </a:rPr>
              <a:t>4TH</a:t>
            </a:r>
            <a:r>
              <a:rPr lang="en-US" dirty="0" smtClean="0"/>
              <a:t> JANUARY 2010</a:t>
            </a:r>
            <a:endParaRPr lang="en-N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Remember, this test is important to show what you understand and </a:t>
            </a:r>
            <a:r>
              <a:rPr lang="en-US" dirty="0" smtClean="0"/>
              <a:t>can </a:t>
            </a:r>
            <a:r>
              <a:rPr lang="en-NZ" dirty="0" smtClean="0"/>
              <a:t>do</a:t>
            </a:r>
            <a:r>
              <a:rPr lang="en-NZ" dirty="0"/>
              <a:t>!</a:t>
            </a:r>
          </a:p>
          <a:p>
            <a:r>
              <a:rPr lang="ar-AE" dirty="0" smtClean="0"/>
              <a:t>تذكر </a:t>
            </a:r>
            <a:r>
              <a:rPr lang="ar-AE" dirty="0"/>
              <a:t>٬ هذا الاختبار مهم لاظهار ما </a:t>
            </a:r>
            <a:r>
              <a:rPr lang="ar-AE" dirty="0" smtClean="0"/>
              <a:t>قمت </a:t>
            </a:r>
            <a:r>
              <a:rPr lang="ar-AE" dirty="0"/>
              <a:t>بإستيعابه وما يمكنك القيام به!</a:t>
            </a:r>
            <a:endParaRPr lang="en-N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ARE YOU READY?????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en-US" sz="6600" dirty="0" smtClean="0"/>
              <a:t>SAMPLE QUESTIONS</a:t>
            </a:r>
          </a:p>
          <a:p>
            <a:pPr algn="ctr">
              <a:buNone/>
            </a:pPr>
            <a:r>
              <a:rPr lang="en-US" sz="6600" dirty="0" smtClean="0">
                <a:solidFill>
                  <a:srgbClr val="FF0000"/>
                </a:solidFill>
              </a:rPr>
              <a:t>LOOK FOR KEY WORDS</a:t>
            </a:r>
            <a:endParaRPr lang="en-NZ" sz="66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274638"/>
            <a:ext cx="8534400" cy="18589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WHAT IS THIS?</a:t>
            </a:r>
            <a:br>
              <a:rPr lang="en-US" dirty="0" smtClean="0"/>
            </a:br>
            <a:r>
              <a:rPr lang="en-US" dirty="0" smtClean="0"/>
              <a:t>What questions will you ask about this?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en-US" sz="20000" dirty="0" smtClean="0"/>
              <a:t>RU</a:t>
            </a:r>
            <a:r>
              <a:rPr lang="en-US" sz="20000" dirty="0" smtClean="0">
                <a:solidFill>
                  <a:srgbClr val="FF0000"/>
                </a:solidFill>
              </a:rPr>
              <a:t>E</a:t>
            </a:r>
            <a:endParaRPr lang="en-NZ" sz="20000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66800" y="4419600"/>
            <a:ext cx="72390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lphaUcPeriod"/>
            </a:pPr>
            <a:r>
              <a:rPr lang="en-US" sz="2800" dirty="0" smtClean="0"/>
              <a:t>Royal United Engineers</a:t>
            </a:r>
          </a:p>
          <a:p>
            <a:pPr marL="342900" indent="-342900">
              <a:buAutoNum type="alphaUcPeriod"/>
            </a:pPr>
            <a:r>
              <a:rPr lang="en-US" sz="2800" dirty="0" smtClean="0"/>
              <a:t>Asking you if you are ready</a:t>
            </a:r>
          </a:p>
          <a:p>
            <a:pPr marL="342900" indent="-342900">
              <a:buAutoNum type="alphaUcPeriod"/>
            </a:pPr>
            <a:r>
              <a:rPr lang="en-US" sz="2800" dirty="0" smtClean="0"/>
              <a:t>It is another word for sorry</a:t>
            </a:r>
          </a:p>
          <a:p>
            <a:pPr marL="342900" indent="-342900">
              <a:buAutoNum type="alphaUcPeriod"/>
            </a:pPr>
            <a:r>
              <a:rPr lang="en-US" sz="2800" dirty="0" smtClean="0"/>
              <a:t>The name of a girl</a:t>
            </a:r>
            <a:endParaRPr lang="en-NZ" sz="2800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val 5"/>
          <p:cNvSpPr/>
          <p:nvPr/>
        </p:nvSpPr>
        <p:spPr>
          <a:xfrm>
            <a:off x="4800600" y="4572000"/>
            <a:ext cx="838200" cy="381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NZ"/>
          </a:p>
        </p:txBody>
      </p:sp>
      <p:pic>
        <p:nvPicPr>
          <p:cNvPr id="4" name="Content Placeholder 3" descr="emsa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762000" y="0"/>
            <a:ext cx="7086600" cy="649339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NZ"/>
          </a:p>
        </p:txBody>
      </p:sp>
      <p:pic>
        <p:nvPicPr>
          <p:cNvPr id="4" name="Content Placeholder 3" descr="emsa8 eq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8990597" cy="58674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NZ" dirty="0"/>
          </a:p>
        </p:txBody>
      </p:sp>
      <p:pic>
        <p:nvPicPr>
          <p:cNvPr id="4" name="Content Placeholder 3" descr="emsa8 eq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2399" y="1295400"/>
            <a:ext cx="8991601" cy="5562600"/>
          </a:xfrm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NZ"/>
          </a:p>
        </p:txBody>
      </p:sp>
      <p:pic>
        <p:nvPicPr>
          <p:cNvPr id="4" name="Content Placeholder 3" descr="emsa8 eq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2400" y="1295400"/>
            <a:ext cx="8686800" cy="5410200"/>
          </a:xfrm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If something is moving, then you are feeling sleepy!!!!!</a:t>
            </a:r>
            <a:endParaRPr lang="en-NZ" dirty="0"/>
          </a:p>
        </p:txBody>
      </p:sp>
      <p:pic>
        <p:nvPicPr>
          <p:cNvPr id="4" name="Picture 5" descr="ATT-0-04637FCB270FA54C9FCAC124CC1BDD7A-image001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9201" y="1600199"/>
            <a:ext cx="6858000" cy="51233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NZ"/>
          </a:p>
        </p:txBody>
      </p:sp>
      <p:pic>
        <p:nvPicPr>
          <p:cNvPr id="4" name="Content Placeholder 3" descr="emsa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28600" y="304800"/>
            <a:ext cx="8360973" cy="61722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NZ"/>
          </a:p>
        </p:txBody>
      </p:sp>
      <p:pic>
        <p:nvPicPr>
          <p:cNvPr id="4" name="Content Placeholder 3" descr="emsa e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27554" cy="56388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ENGLISH EMSA EXAM</a:t>
            </a:r>
            <a:endParaRPr lang="en-NZ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600200"/>
            <a:ext cx="8991600" cy="4800600"/>
          </a:xfrm>
        </p:spPr>
        <p:txBody>
          <a:bodyPr/>
          <a:lstStyle/>
          <a:p>
            <a:r>
              <a:rPr lang="en-US" sz="4000" dirty="0" smtClean="0"/>
              <a:t>THERE WILL BE TWO EXAMS IN ENGLISH</a:t>
            </a:r>
          </a:p>
          <a:p>
            <a:r>
              <a:rPr lang="en-US" sz="4000" dirty="0" smtClean="0"/>
              <a:t>READING EXAM – 80 MINUTES</a:t>
            </a:r>
          </a:p>
          <a:p>
            <a:r>
              <a:rPr lang="en-US" sz="4000" dirty="0" smtClean="0"/>
              <a:t>WRITING EXAM – 35 MINUTES</a:t>
            </a:r>
          </a:p>
          <a:p>
            <a:r>
              <a:rPr lang="en-US" sz="4000" dirty="0" smtClean="0"/>
              <a:t>THERE WILL BE A BREAK BETWEEN THE EXAMS</a:t>
            </a:r>
          </a:p>
          <a:p>
            <a:endParaRPr lang="en-N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NZ"/>
          </a:p>
        </p:txBody>
      </p:sp>
      <p:pic>
        <p:nvPicPr>
          <p:cNvPr id="4" name="Content Placeholder 3" descr="emsa e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96381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Say this sentence six times in 10 seconds without stopping or mistakes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6000" dirty="0" smtClean="0"/>
              <a:t>Sorry </a:t>
            </a:r>
            <a:r>
              <a:rPr lang="en-US" sz="6000" dirty="0" err="1" smtClean="0"/>
              <a:t>Lolly</a:t>
            </a:r>
            <a:r>
              <a:rPr lang="en-US" sz="6000" dirty="0" smtClean="0"/>
              <a:t>, Rolling Lorry.</a:t>
            </a:r>
            <a:endParaRPr lang="en-NZ" sz="6000" dirty="0" smtClean="0"/>
          </a:p>
          <a:p>
            <a:endParaRPr lang="en-NZ" dirty="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NZ"/>
          </a:p>
        </p:txBody>
      </p:sp>
      <p:pic>
        <p:nvPicPr>
          <p:cNvPr id="4" name="Content Placeholder 3" descr="emsa2 e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09600" y="0"/>
            <a:ext cx="7696200" cy="6590381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NZ"/>
          </a:p>
        </p:txBody>
      </p:sp>
      <p:pic>
        <p:nvPicPr>
          <p:cNvPr id="4" name="Content Placeholder 3" descr="emsa2 e3q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762000" y="0"/>
            <a:ext cx="7772400" cy="6782811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NZ"/>
          </a:p>
        </p:txBody>
      </p:sp>
      <p:pic>
        <p:nvPicPr>
          <p:cNvPr id="4" name="Content Placeholder 3" descr="emsa3 e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228600"/>
            <a:ext cx="8874344" cy="62484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NZ"/>
          </a:p>
        </p:txBody>
      </p:sp>
      <p:pic>
        <p:nvPicPr>
          <p:cNvPr id="4" name="Content Placeholder 3" descr="emsa3 e4q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81000" y="152399"/>
            <a:ext cx="8229600" cy="654813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NZ"/>
          </a:p>
        </p:txBody>
      </p:sp>
      <p:pic>
        <p:nvPicPr>
          <p:cNvPr id="4" name="Content Placeholder 3" descr="emsa4 001 e5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1427548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NZ"/>
          </a:p>
        </p:txBody>
      </p:sp>
      <p:pic>
        <p:nvPicPr>
          <p:cNvPr id="4" name="Content Placeholder 3" descr="emsa4 001 eq5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-152401"/>
            <a:ext cx="8686800" cy="685037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NZ"/>
          </a:p>
        </p:txBody>
      </p:sp>
      <p:pic>
        <p:nvPicPr>
          <p:cNvPr id="4" name="Content Placeholder 3" descr="emsa4 002 e6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-1" y="0"/>
            <a:ext cx="9372601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NZ"/>
          </a:p>
        </p:txBody>
      </p:sp>
      <p:pic>
        <p:nvPicPr>
          <p:cNvPr id="4" name="Content Placeholder 3" descr="emsa4 002 eq6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1722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>
            <a:noAutofit/>
          </a:bodyPr>
          <a:lstStyle/>
          <a:p>
            <a:r>
              <a:rPr lang="en-US" sz="8000" dirty="0" smtClean="0"/>
              <a:t> </a:t>
            </a:r>
            <a:r>
              <a:rPr lang="en-US" sz="6600" dirty="0" smtClean="0"/>
              <a:t>READING EXAM- TIME</a:t>
            </a:r>
            <a:endParaRPr lang="en-NZ" sz="6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95400" y="1600200"/>
            <a:ext cx="6781800" cy="4525963"/>
          </a:xfrm>
        </p:spPr>
        <p:txBody>
          <a:bodyPr>
            <a:normAutofit/>
          </a:bodyPr>
          <a:lstStyle/>
          <a:p>
            <a:r>
              <a:rPr lang="en-US" sz="6000" dirty="0" smtClean="0">
                <a:solidFill>
                  <a:srgbClr val="FF0000"/>
                </a:solidFill>
              </a:rPr>
              <a:t>80</a:t>
            </a:r>
            <a:r>
              <a:rPr lang="en-US" sz="6000" dirty="0" smtClean="0"/>
              <a:t> MINUTES</a:t>
            </a:r>
          </a:p>
          <a:p>
            <a:r>
              <a:rPr lang="en-US" sz="6000" dirty="0" smtClean="0"/>
              <a:t>NO </a:t>
            </a:r>
            <a:r>
              <a:rPr lang="en-US" sz="6000" dirty="0" smtClean="0">
                <a:solidFill>
                  <a:srgbClr val="FF0000"/>
                </a:solidFill>
              </a:rPr>
              <a:t>BREAKS </a:t>
            </a:r>
            <a:r>
              <a:rPr lang="en-US" sz="2200" dirty="0" smtClean="0">
                <a:solidFill>
                  <a:srgbClr val="FF0000"/>
                </a:solidFill>
              </a:rPr>
              <a:t>DURING THE EXAM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CAN YOU READ BELOW?</a:t>
            </a:r>
            <a:endParaRPr lang="en-NZ" dirty="0"/>
          </a:p>
        </p:txBody>
      </p:sp>
      <p:pic>
        <p:nvPicPr>
          <p:cNvPr id="4" name="Content Placeholder 3" descr="good&amp;evil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914400" y="1600200"/>
            <a:ext cx="7890279" cy="3259931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449762"/>
          </a:xfrm>
        </p:spPr>
        <p:txBody>
          <a:bodyPr/>
          <a:lstStyle/>
          <a:p>
            <a:r>
              <a:rPr lang="en-US" dirty="0" smtClean="0"/>
              <a:t>MATHS SECTION</a:t>
            </a:r>
            <a:endParaRPr lang="en-N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6600" dirty="0" smtClean="0"/>
              <a:t>MATHS EXAM - FORMAT</a:t>
            </a:r>
            <a:endParaRPr lang="en-NZ" sz="6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sz="5400" dirty="0" smtClean="0"/>
              <a:t>THE EXAM HAS </a:t>
            </a:r>
            <a:r>
              <a:rPr lang="en-US" sz="5400" dirty="0" smtClean="0">
                <a:solidFill>
                  <a:srgbClr val="FF0000"/>
                </a:solidFill>
              </a:rPr>
              <a:t>50</a:t>
            </a:r>
            <a:r>
              <a:rPr lang="en-US" sz="5400" dirty="0" smtClean="0"/>
              <a:t> QUESTIONS</a:t>
            </a:r>
          </a:p>
          <a:p>
            <a:r>
              <a:rPr lang="en-US" sz="5400" dirty="0" smtClean="0"/>
              <a:t>EACH QUESTION HAS </a:t>
            </a:r>
            <a:r>
              <a:rPr lang="en-US" sz="5400" dirty="0" smtClean="0">
                <a:solidFill>
                  <a:srgbClr val="FF0000"/>
                </a:solidFill>
              </a:rPr>
              <a:t>FOUR</a:t>
            </a:r>
            <a:r>
              <a:rPr lang="en-US" sz="5400" dirty="0" smtClean="0"/>
              <a:t> POSSIBLE ANSWERS</a:t>
            </a:r>
          </a:p>
          <a:p>
            <a:r>
              <a:rPr lang="en-US" sz="5400" dirty="0" smtClean="0"/>
              <a:t>YOU HAVE TO SHADE THE CORRECT </a:t>
            </a:r>
            <a:r>
              <a:rPr lang="en-US" sz="5400" dirty="0" smtClean="0">
                <a:solidFill>
                  <a:srgbClr val="FF0000"/>
                </a:solidFill>
              </a:rPr>
              <a:t>ONE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>
            <a:noAutofit/>
          </a:bodyPr>
          <a:lstStyle/>
          <a:p>
            <a:r>
              <a:rPr lang="en-US" sz="8000" dirty="0" smtClean="0"/>
              <a:t> </a:t>
            </a:r>
            <a:r>
              <a:rPr lang="en-US" sz="6600" dirty="0" smtClean="0"/>
              <a:t>MATHS EXAM</a:t>
            </a:r>
            <a:endParaRPr lang="en-NZ" sz="6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95400" y="1600200"/>
            <a:ext cx="6248400" cy="4525963"/>
          </a:xfrm>
        </p:spPr>
        <p:txBody>
          <a:bodyPr>
            <a:normAutofit/>
          </a:bodyPr>
          <a:lstStyle/>
          <a:p>
            <a:r>
              <a:rPr lang="en-US" sz="6000" dirty="0" smtClean="0">
                <a:solidFill>
                  <a:srgbClr val="FF0000"/>
                </a:solidFill>
              </a:rPr>
              <a:t>80</a:t>
            </a:r>
            <a:r>
              <a:rPr lang="en-US" sz="6000" dirty="0" smtClean="0"/>
              <a:t> MINUTES</a:t>
            </a:r>
          </a:p>
          <a:p>
            <a:r>
              <a:rPr lang="en-US" sz="6000" dirty="0" smtClean="0"/>
              <a:t>NO </a:t>
            </a:r>
            <a:r>
              <a:rPr lang="en-US" sz="6000" dirty="0" smtClean="0">
                <a:solidFill>
                  <a:srgbClr val="FF0000"/>
                </a:solidFill>
              </a:rPr>
              <a:t>BREAKS</a:t>
            </a:r>
          </a:p>
          <a:p>
            <a:r>
              <a:rPr lang="en-US" sz="6000" dirty="0" smtClean="0">
                <a:solidFill>
                  <a:srgbClr val="FF0000"/>
                </a:solidFill>
              </a:rPr>
              <a:t>PENCIL</a:t>
            </a:r>
            <a:r>
              <a:rPr lang="en-US" sz="6000" dirty="0" smtClean="0"/>
              <a:t>   AND </a:t>
            </a:r>
          </a:p>
          <a:p>
            <a:r>
              <a:rPr lang="en-US" sz="6000" dirty="0" smtClean="0">
                <a:solidFill>
                  <a:srgbClr val="FF0000"/>
                </a:solidFill>
              </a:rPr>
              <a:t>ERASER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6000" dirty="0" smtClean="0"/>
              <a:t>MATHS EXAM – FORMAT </a:t>
            </a:r>
            <a:r>
              <a:rPr lang="en-US" dirty="0" smtClean="0"/>
              <a:t>continued…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5400" dirty="0" smtClean="0"/>
              <a:t>All answers must be on the </a:t>
            </a:r>
            <a:r>
              <a:rPr lang="en-US" sz="5400" dirty="0" err="1" smtClean="0">
                <a:solidFill>
                  <a:srgbClr val="FF0000"/>
                </a:solidFill>
              </a:rPr>
              <a:t>Maths</a:t>
            </a:r>
            <a:r>
              <a:rPr lang="en-US" sz="5400" dirty="0" smtClean="0">
                <a:solidFill>
                  <a:srgbClr val="FF0000"/>
                </a:solidFill>
              </a:rPr>
              <a:t> Answer Sheet</a:t>
            </a:r>
          </a:p>
          <a:p>
            <a:r>
              <a:rPr lang="en-US" sz="5400" dirty="0" smtClean="0"/>
              <a:t>Use a </a:t>
            </a:r>
            <a:r>
              <a:rPr lang="en-US" sz="5400" dirty="0" smtClean="0">
                <a:solidFill>
                  <a:srgbClr val="FF0000"/>
                </a:solidFill>
              </a:rPr>
              <a:t>pencil</a:t>
            </a:r>
            <a:r>
              <a:rPr lang="en-US" sz="5400" dirty="0" smtClean="0"/>
              <a:t> to mark the answer</a:t>
            </a:r>
          </a:p>
          <a:p>
            <a:r>
              <a:rPr lang="en-US" sz="5400" dirty="0" smtClean="0"/>
              <a:t>Choose </a:t>
            </a:r>
            <a:r>
              <a:rPr lang="en-US" sz="5400" dirty="0" smtClean="0">
                <a:solidFill>
                  <a:srgbClr val="FF0000"/>
                </a:solidFill>
              </a:rPr>
              <a:t>ONLY ONE </a:t>
            </a:r>
            <a:r>
              <a:rPr lang="en-US" sz="5400" dirty="0" smtClean="0"/>
              <a:t>answer</a:t>
            </a:r>
            <a:endParaRPr lang="en-NZ" sz="5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NZ"/>
          </a:p>
        </p:txBody>
      </p:sp>
      <p:pic>
        <p:nvPicPr>
          <p:cNvPr id="6" name="Content Placeholder 5"/>
          <p:cNvPicPr>
            <a:picLocks noGrp="1"/>
          </p:cNvPicPr>
          <p:nvPr>
            <p:ph idx="1"/>
          </p:nvPr>
        </p:nvPicPr>
        <p:blipFill>
          <a:blip r:embed="rId2" cstate="print"/>
          <a:srcRect l="66096" t="5063" r="2488" b="5696"/>
          <a:stretch>
            <a:fillRect/>
          </a:stretch>
        </p:blipFill>
        <p:spPr bwMode="auto">
          <a:xfrm>
            <a:off x="914400" y="533400"/>
            <a:ext cx="693420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NZ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 cstate="print"/>
          <a:srcRect l="11819" r="2793" b="9524"/>
          <a:stretch>
            <a:fillRect/>
          </a:stretch>
        </p:blipFill>
        <p:spPr bwMode="auto">
          <a:xfrm>
            <a:off x="545102" y="914400"/>
            <a:ext cx="8053796" cy="50291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NZ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 cstate="print"/>
          <a:srcRect l="39813" r="2955" b="8333"/>
          <a:stretch>
            <a:fillRect/>
          </a:stretch>
        </p:blipFill>
        <p:spPr bwMode="auto">
          <a:xfrm>
            <a:off x="609600" y="609600"/>
            <a:ext cx="7696200" cy="548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NZ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 cstate="print"/>
          <a:srcRect l="14930" r="3110" b="8824"/>
          <a:stretch>
            <a:fillRect/>
          </a:stretch>
        </p:blipFill>
        <p:spPr bwMode="auto">
          <a:xfrm>
            <a:off x="381000" y="838200"/>
            <a:ext cx="8041481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Look at the black plus sign for 20 seconds and you will see all the dots disappear</a:t>
            </a:r>
            <a:endParaRPr lang="en-NZ" dirty="0"/>
          </a:p>
        </p:txBody>
      </p:sp>
      <p:pic>
        <p:nvPicPr>
          <p:cNvPr id="4" name="Picture 5" descr="ATT-8-35B9939EAE184147AFE60167A7064EAC-image009"/>
          <p:cNvPicPr>
            <a:picLocks noGrp="1" noChangeAspect="1" noChangeArrowheads="1" noCro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62200" y="2209800"/>
            <a:ext cx="4448175" cy="4448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dirty="0" smtClean="0"/>
              <a:t>EXAM - EQUIPMENT</a:t>
            </a:r>
            <a:endParaRPr lang="en-NZ" sz="6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sz="4400" dirty="0" smtClean="0"/>
              <a:t>MAKE SURE YOU HAVE A </a:t>
            </a:r>
            <a:r>
              <a:rPr lang="en-US" sz="4400" dirty="0" smtClean="0">
                <a:solidFill>
                  <a:srgbClr val="FF0000"/>
                </a:solidFill>
              </a:rPr>
              <a:t>PENCIL</a:t>
            </a:r>
            <a:r>
              <a:rPr lang="en-US" sz="4400" dirty="0" smtClean="0"/>
              <a:t>  AND AN </a:t>
            </a:r>
            <a:r>
              <a:rPr lang="en-US" sz="4400" dirty="0" smtClean="0">
                <a:solidFill>
                  <a:srgbClr val="FF0000"/>
                </a:solidFill>
              </a:rPr>
              <a:t>ERASER </a:t>
            </a:r>
            <a:r>
              <a:rPr lang="en-US" sz="4400" dirty="0" smtClean="0"/>
              <a:t>FOR THE READING EXAM.</a:t>
            </a:r>
          </a:p>
          <a:p>
            <a:r>
              <a:rPr lang="en-US" sz="4400" dirty="0" smtClean="0"/>
              <a:t>IN CASE YOU MAKE A MISTAKE </a:t>
            </a:r>
            <a:r>
              <a:rPr lang="en-US" sz="4400" dirty="0" smtClean="0">
                <a:solidFill>
                  <a:srgbClr val="FF0000"/>
                </a:solidFill>
              </a:rPr>
              <a:t>RUB OUT </a:t>
            </a:r>
            <a:r>
              <a:rPr lang="en-US" sz="4400" dirty="0" smtClean="0"/>
              <a:t>YOUR ANSWER COMPLETELY </a:t>
            </a:r>
          </a:p>
          <a:p>
            <a:r>
              <a:rPr lang="en-US" sz="4400" dirty="0" smtClean="0"/>
              <a:t>AND </a:t>
            </a:r>
            <a:r>
              <a:rPr lang="en-US" sz="4400" dirty="0" smtClean="0">
                <a:solidFill>
                  <a:srgbClr val="FF0000"/>
                </a:solidFill>
              </a:rPr>
              <a:t>SHADE</a:t>
            </a:r>
            <a:r>
              <a:rPr lang="en-US" sz="4400" dirty="0" smtClean="0"/>
              <a:t> THE BUBBLE YOU WANT</a:t>
            </a:r>
            <a:endParaRPr lang="en-NZ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304800"/>
            <a:ext cx="8229600" cy="601980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sz="4400" dirty="0" smtClean="0"/>
              <a:t>	AT GOD’S FOOTSTOOL TO PRAY,</a:t>
            </a:r>
          </a:p>
          <a:p>
            <a:pPr>
              <a:buNone/>
            </a:pPr>
            <a:r>
              <a:rPr lang="en-US" sz="4400" dirty="0" smtClean="0"/>
              <a:t>	A POOR MAN KNELT AND BOWED HIS HEAD</a:t>
            </a:r>
          </a:p>
          <a:p>
            <a:pPr>
              <a:buNone/>
            </a:pPr>
            <a:r>
              <a:rPr lang="en-US" sz="4400" dirty="0" smtClean="0"/>
              <a:t>	‘I FAILED,’ HE CRIED.</a:t>
            </a:r>
          </a:p>
          <a:p>
            <a:pPr>
              <a:buNone/>
            </a:pPr>
            <a:r>
              <a:rPr lang="en-US" sz="4400" dirty="0" smtClean="0"/>
              <a:t>	GOD SAID ‘YOU DID YOUR BEST. </a:t>
            </a:r>
          </a:p>
          <a:p>
            <a:pPr>
              <a:buNone/>
            </a:pPr>
            <a:r>
              <a:rPr lang="en-US" sz="4400" dirty="0" smtClean="0"/>
              <a:t>	THAT IS SUCCESS!’</a:t>
            </a:r>
            <a:endParaRPr lang="en-NZ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buNone/>
            </a:pPr>
            <a:r>
              <a:rPr lang="en-US" sz="9600" dirty="0" smtClean="0">
                <a:latin typeface="Courier New" pitchFamily="49" charset="0"/>
                <a:cs typeface="Courier New" pitchFamily="49" charset="0"/>
              </a:rPr>
              <a:t>	ALL THE BEST FOR YOUR EXAMS!</a:t>
            </a:r>
          </a:p>
          <a:p>
            <a:endParaRPr lang="en-N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6600" dirty="0" smtClean="0"/>
              <a:t>READING EXAM - FORMAT</a:t>
            </a:r>
            <a:endParaRPr lang="en-NZ" sz="6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5029200"/>
          </a:xfrm>
        </p:spPr>
        <p:txBody>
          <a:bodyPr>
            <a:normAutofit fontScale="70000" lnSpcReduction="20000"/>
          </a:bodyPr>
          <a:lstStyle/>
          <a:p>
            <a:r>
              <a:rPr lang="en-US" sz="5400" dirty="0" smtClean="0"/>
              <a:t>THE EXAM HAS </a:t>
            </a:r>
            <a:r>
              <a:rPr lang="en-US" sz="5400" dirty="0" smtClean="0">
                <a:solidFill>
                  <a:srgbClr val="FF0000"/>
                </a:solidFill>
              </a:rPr>
              <a:t>10-12 PASSAGES</a:t>
            </a:r>
          </a:p>
          <a:p>
            <a:r>
              <a:rPr lang="en-US" sz="5400" dirty="0" smtClean="0"/>
              <a:t>EACH PASSAGE WILL BE FOLLOWED BY ONE TO FOUR </a:t>
            </a:r>
            <a:r>
              <a:rPr lang="en-US" sz="5400" dirty="0" smtClean="0">
                <a:solidFill>
                  <a:srgbClr val="FF0000"/>
                </a:solidFill>
              </a:rPr>
              <a:t>QUESTIONS</a:t>
            </a:r>
            <a:r>
              <a:rPr lang="en-US" sz="5400" dirty="0" smtClean="0"/>
              <a:t> </a:t>
            </a:r>
          </a:p>
          <a:p>
            <a:r>
              <a:rPr lang="en-US" sz="5400" dirty="0" smtClean="0"/>
              <a:t>THE EXAM HAS A TOTAL OF </a:t>
            </a:r>
            <a:r>
              <a:rPr lang="en-US" sz="5400" dirty="0" smtClean="0">
                <a:solidFill>
                  <a:srgbClr val="FF0000"/>
                </a:solidFill>
              </a:rPr>
              <a:t>50</a:t>
            </a:r>
            <a:r>
              <a:rPr lang="en-US" sz="5400" dirty="0" smtClean="0"/>
              <a:t> QUESTIONS</a:t>
            </a:r>
          </a:p>
          <a:p>
            <a:r>
              <a:rPr lang="en-US" sz="5400" dirty="0" smtClean="0"/>
              <a:t>EACH QUESTION HAS </a:t>
            </a:r>
            <a:r>
              <a:rPr lang="en-US" sz="5400" dirty="0" smtClean="0">
                <a:solidFill>
                  <a:srgbClr val="FF0000"/>
                </a:solidFill>
              </a:rPr>
              <a:t>FOUR</a:t>
            </a:r>
            <a:r>
              <a:rPr lang="en-US" sz="5400" dirty="0" smtClean="0"/>
              <a:t> POSSIBLE ANSWERS</a:t>
            </a:r>
          </a:p>
          <a:p>
            <a:r>
              <a:rPr lang="en-US" sz="5400" dirty="0" smtClean="0"/>
              <a:t>YOU HAVE TO SHADE THE CORRECT </a:t>
            </a:r>
            <a:r>
              <a:rPr lang="en-US" sz="5400" dirty="0" smtClean="0">
                <a:solidFill>
                  <a:srgbClr val="FF0000"/>
                </a:solidFill>
              </a:rPr>
              <a:t>ONE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6000" dirty="0" smtClean="0"/>
              <a:t>READING EXAM – FORMAT </a:t>
            </a:r>
            <a:r>
              <a:rPr lang="en-US" dirty="0" smtClean="0"/>
              <a:t>continued…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5400" dirty="0" smtClean="0"/>
              <a:t>All answers must be on the </a:t>
            </a:r>
            <a:r>
              <a:rPr lang="en-US" sz="5400" dirty="0" smtClean="0">
                <a:solidFill>
                  <a:srgbClr val="FF0000"/>
                </a:solidFill>
              </a:rPr>
              <a:t>English Answer Sheet</a:t>
            </a:r>
          </a:p>
          <a:p>
            <a:r>
              <a:rPr lang="en-US" sz="5400" dirty="0" smtClean="0"/>
              <a:t>Use a </a:t>
            </a:r>
            <a:r>
              <a:rPr lang="en-US" sz="5400" dirty="0" smtClean="0">
                <a:solidFill>
                  <a:srgbClr val="FF0000"/>
                </a:solidFill>
              </a:rPr>
              <a:t>pencil</a:t>
            </a:r>
            <a:r>
              <a:rPr lang="en-US" sz="5400" dirty="0" smtClean="0"/>
              <a:t> to mark the answer</a:t>
            </a:r>
          </a:p>
          <a:p>
            <a:r>
              <a:rPr lang="en-US" sz="5400" dirty="0" smtClean="0"/>
              <a:t>Choose </a:t>
            </a:r>
            <a:r>
              <a:rPr lang="en-US" sz="5400" dirty="0" smtClean="0">
                <a:solidFill>
                  <a:srgbClr val="FF0000"/>
                </a:solidFill>
              </a:rPr>
              <a:t>ONLY ONE </a:t>
            </a:r>
            <a:r>
              <a:rPr lang="en-US" sz="5400" dirty="0" smtClean="0"/>
              <a:t>answer</a:t>
            </a:r>
            <a:endParaRPr lang="en-NZ" sz="5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ANSWER SHEET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1		A		B		C		D</a:t>
            </a:r>
          </a:p>
          <a:p>
            <a:r>
              <a:rPr lang="en-US" dirty="0" smtClean="0"/>
              <a:t>2		A		B		C		D</a:t>
            </a:r>
          </a:p>
          <a:p>
            <a:r>
              <a:rPr lang="en-US" dirty="0" smtClean="0"/>
              <a:t>3		A		B		C		D</a:t>
            </a:r>
          </a:p>
          <a:p>
            <a:r>
              <a:rPr lang="en-US" dirty="0" smtClean="0"/>
              <a:t>4		A		B		C		D</a:t>
            </a:r>
          </a:p>
          <a:p>
            <a:r>
              <a:rPr lang="en-US" dirty="0" smtClean="0"/>
              <a:t>.		A		B		C		D</a:t>
            </a:r>
          </a:p>
          <a:p>
            <a:r>
              <a:rPr lang="en-US" dirty="0" smtClean="0"/>
              <a:t>..		A		B		C		D</a:t>
            </a:r>
          </a:p>
          <a:p>
            <a:r>
              <a:rPr lang="en-US" dirty="0" smtClean="0"/>
              <a:t>…		A		B		C		D</a:t>
            </a:r>
          </a:p>
          <a:p>
            <a:r>
              <a:rPr lang="en-US" dirty="0" smtClean="0"/>
              <a:t>….		A		B		C		D</a:t>
            </a:r>
          </a:p>
          <a:p>
            <a:r>
              <a:rPr lang="en-US" dirty="0" smtClean="0"/>
              <a:t>50		A		B		C		D</a:t>
            </a:r>
            <a:endParaRPr lang="en-NZ" dirty="0"/>
          </a:p>
        </p:txBody>
      </p:sp>
      <p:sp>
        <p:nvSpPr>
          <p:cNvPr id="4" name="Oval 3"/>
          <p:cNvSpPr/>
          <p:nvPr/>
        </p:nvSpPr>
        <p:spPr>
          <a:xfrm>
            <a:off x="4114800" y="1676400"/>
            <a:ext cx="381000" cy="304800"/>
          </a:xfrm>
          <a:prstGeom prst="ellipse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5" name="Oval 4"/>
          <p:cNvSpPr/>
          <p:nvPr/>
        </p:nvSpPr>
        <p:spPr>
          <a:xfrm>
            <a:off x="6019800" y="2133600"/>
            <a:ext cx="381000" cy="304800"/>
          </a:xfrm>
          <a:prstGeom prst="ellipse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6" name="Oval 5"/>
          <p:cNvSpPr/>
          <p:nvPr/>
        </p:nvSpPr>
        <p:spPr>
          <a:xfrm>
            <a:off x="2362200" y="2590800"/>
            <a:ext cx="381000" cy="30480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7" name="Oval 6"/>
          <p:cNvSpPr/>
          <p:nvPr/>
        </p:nvSpPr>
        <p:spPr>
          <a:xfrm>
            <a:off x="5943600" y="2590800"/>
            <a:ext cx="381000" cy="30480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8" name="Oval 7"/>
          <p:cNvSpPr/>
          <p:nvPr/>
        </p:nvSpPr>
        <p:spPr>
          <a:xfrm>
            <a:off x="7772400" y="3048000"/>
            <a:ext cx="381000" cy="304800"/>
          </a:xfrm>
          <a:prstGeom prst="ellipse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15" name="Oval 14"/>
          <p:cNvSpPr/>
          <p:nvPr/>
        </p:nvSpPr>
        <p:spPr>
          <a:xfrm>
            <a:off x="5943600" y="5257800"/>
            <a:ext cx="381000" cy="304800"/>
          </a:xfrm>
          <a:prstGeom prst="ellipse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16" name="Oval 15"/>
          <p:cNvSpPr/>
          <p:nvPr/>
        </p:nvSpPr>
        <p:spPr>
          <a:xfrm>
            <a:off x="7772400" y="4800600"/>
            <a:ext cx="381000" cy="304800"/>
          </a:xfrm>
          <a:prstGeom prst="ellipse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17" name="Oval 16"/>
          <p:cNvSpPr/>
          <p:nvPr/>
        </p:nvSpPr>
        <p:spPr>
          <a:xfrm>
            <a:off x="4114800" y="4419600"/>
            <a:ext cx="381000" cy="304800"/>
          </a:xfrm>
          <a:prstGeom prst="ellipse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18" name="Oval 17"/>
          <p:cNvSpPr/>
          <p:nvPr/>
        </p:nvSpPr>
        <p:spPr>
          <a:xfrm>
            <a:off x="2286000" y="3962400"/>
            <a:ext cx="381000" cy="304800"/>
          </a:xfrm>
          <a:prstGeom prst="ellipse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19" name="Oval 18"/>
          <p:cNvSpPr/>
          <p:nvPr/>
        </p:nvSpPr>
        <p:spPr>
          <a:xfrm>
            <a:off x="4114800" y="3505200"/>
            <a:ext cx="381000" cy="304800"/>
          </a:xfrm>
          <a:prstGeom prst="ellipse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7200" dirty="0" smtClean="0"/>
              <a:t>WRITING EXAM</a:t>
            </a:r>
            <a:endParaRPr lang="en-NZ" sz="7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6000" dirty="0" smtClean="0">
                <a:solidFill>
                  <a:srgbClr val="FF0000"/>
                </a:solidFill>
              </a:rPr>
              <a:t>35</a:t>
            </a:r>
            <a:r>
              <a:rPr lang="en-US" sz="6000" dirty="0" smtClean="0"/>
              <a:t> MINUTES</a:t>
            </a:r>
          </a:p>
          <a:p>
            <a:r>
              <a:rPr lang="en-US" sz="6000" dirty="0" smtClean="0"/>
              <a:t>NO </a:t>
            </a:r>
            <a:r>
              <a:rPr lang="en-US" sz="6000" dirty="0" smtClean="0">
                <a:solidFill>
                  <a:srgbClr val="FF0000"/>
                </a:solidFill>
              </a:rPr>
              <a:t>BREAKS </a:t>
            </a:r>
            <a:r>
              <a:rPr lang="en-US" sz="2800" dirty="0" smtClean="0"/>
              <a:t>DURING THE EXAM</a:t>
            </a:r>
          </a:p>
          <a:p>
            <a:r>
              <a:rPr lang="en-US" sz="6000" dirty="0" smtClean="0"/>
              <a:t>Write on a given </a:t>
            </a:r>
            <a:r>
              <a:rPr lang="en-US" sz="6000" dirty="0" smtClean="0">
                <a:solidFill>
                  <a:srgbClr val="FF0000"/>
                </a:solidFill>
              </a:rPr>
              <a:t>topic</a:t>
            </a:r>
            <a:r>
              <a:rPr lang="en-US" sz="6000" dirty="0" smtClean="0"/>
              <a:t>.</a:t>
            </a:r>
          </a:p>
          <a:p>
            <a:pPr>
              <a:buNone/>
            </a:pPr>
            <a:endParaRPr lang="en-NZ" sz="6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662</TotalTime>
  <Words>808</Words>
  <Application>Microsoft Office PowerPoint</Application>
  <PresentationFormat>On-screen Show (4:3)</PresentationFormat>
  <Paragraphs>119</Paragraphs>
  <Slides>51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51</vt:i4>
      </vt:variant>
    </vt:vector>
  </HeadingPairs>
  <TitlesOfParts>
    <vt:vector size="52" baseType="lpstr">
      <vt:lpstr>Office Theme</vt:lpstr>
      <vt:lpstr>EMSA</vt:lpstr>
      <vt:lpstr>EMSA – WHEN?</vt:lpstr>
      <vt:lpstr>ENGLISH EMSA EXAM</vt:lpstr>
      <vt:lpstr> READING EXAM- TIME</vt:lpstr>
      <vt:lpstr>EXAM - EQUIPMENT</vt:lpstr>
      <vt:lpstr>READING EXAM - FORMAT</vt:lpstr>
      <vt:lpstr>READING EXAM – FORMAT continued…</vt:lpstr>
      <vt:lpstr>ANSWER SHEET</vt:lpstr>
      <vt:lpstr>WRITING EXAM</vt:lpstr>
      <vt:lpstr>WRITING EXAM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ARE YOU READY?????</vt:lpstr>
      <vt:lpstr>WHAT IS THIS? What questions will you ask about this?</vt:lpstr>
      <vt:lpstr>Slide 23</vt:lpstr>
      <vt:lpstr>Slide 24</vt:lpstr>
      <vt:lpstr>Slide 25</vt:lpstr>
      <vt:lpstr>Slide 26</vt:lpstr>
      <vt:lpstr>If something is moving, then you are feeling sleepy!!!!!</vt:lpstr>
      <vt:lpstr>Slide 28</vt:lpstr>
      <vt:lpstr>Slide 29</vt:lpstr>
      <vt:lpstr>Slide 30</vt:lpstr>
      <vt:lpstr>Say this sentence six times in 10 seconds without stopping or mistakes</vt:lpstr>
      <vt:lpstr>Slide 32</vt:lpstr>
      <vt:lpstr>Slide 33</vt:lpstr>
      <vt:lpstr>Slide 34</vt:lpstr>
      <vt:lpstr>Slide 35</vt:lpstr>
      <vt:lpstr>Slide 36</vt:lpstr>
      <vt:lpstr>Slide 37</vt:lpstr>
      <vt:lpstr>Slide 38</vt:lpstr>
      <vt:lpstr>Slide 39</vt:lpstr>
      <vt:lpstr>WHAT CAN YOU READ BELOW?</vt:lpstr>
      <vt:lpstr>MATHS SECTION</vt:lpstr>
      <vt:lpstr>MATHS EXAM - FORMAT</vt:lpstr>
      <vt:lpstr> MATHS EXAM</vt:lpstr>
      <vt:lpstr>MATHS EXAM – FORMAT continued…</vt:lpstr>
      <vt:lpstr>Slide 45</vt:lpstr>
      <vt:lpstr>Slide 46</vt:lpstr>
      <vt:lpstr>Slide 47</vt:lpstr>
      <vt:lpstr>Slide 48</vt:lpstr>
      <vt:lpstr>Look at the black plus sign for 20 seconds and you will see all the dots disappear</vt:lpstr>
      <vt:lpstr>Slide 50</vt:lpstr>
      <vt:lpstr>Slide 51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CEPA</dc:title>
  <dc:creator> Peter Rocha</dc:creator>
  <cp:lastModifiedBy> Susan de Lautour</cp:lastModifiedBy>
  <cp:revision>59</cp:revision>
  <dcterms:created xsi:type="dcterms:W3CDTF">2009-12-17T08:28:35Z</dcterms:created>
  <dcterms:modified xsi:type="dcterms:W3CDTF">2010-01-27T16:43:28Z</dcterms:modified>
</cp:coreProperties>
</file>